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1607" r:id="rId6"/>
    <p:sldId id="1632" r:id="rId7"/>
    <p:sldId id="1634" r:id="rId8"/>
    <p:sldId id="1633" r:id="rId9"/>
    <p:sldId id="1635" r:id="rId10"/>
    <p:sldId id="1636" r:id="rId11"/>
    <p:sldId id="1637" r:id="rId12"/>
  </p:sldIdLst>
  <p:sldSz cx="12192000" cy="6858000"/>
  <p:notesSz cx="6797675" cy="9928225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16E"/>
    <a:srgbClr val="102A42"/>
    <a:srgbClr val="009999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5735" autoAdjust="0"/>
  </p:normalViewPr>
  <p:slideViewPr>
    <p:cSldViewPr snapToGrid="0">
      <p:cViewPr varScale="1">
        <p:scale>
          <a:sx n="71" d="100"/>
          <a:sy n="71" d="100"/>
        </p:scale>
        <p:origin x="76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9DC9E0-4E9E-0052-53FE-51E7047EC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66B9A-AB93-AEDC-1C2B-15B086E6B3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1FFC6-FFA8-1344-825F-A92DF60078F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567C1-D05C-7B36-30C2-24B27E443B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A3573-25AD-AACC-CF87-C266A7B71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83A5-FB34-7E41-9865-1214134AA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03187-2150-490B-AE4D-1340E69F777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875C-4193-4D78-8540-36BF5595E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3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875C-4193-4D78-8540-36BF5595EC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8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875C-4193-4D78-8540-36BF5595EC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9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875C-4193-4D78-8540-36BF5595EC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3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875C-4193-4D78-8540-36BF5595EC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6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875C-4193-4D78-8540-36BF5595EC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5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28C0-A2C7-46AB-E9FE-8168DD7B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D377-7A48-37E7-F73D-5D6F0D983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4EA5-0FF4-7427-C8B9-A8060B45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48047-AC7C-30CC-8503-676752E3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8A0C3-1BD5-5027-D212-84F5B666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5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2E6E-6F4E-BFE6-90E4-82FF70FA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77E6D-50D0-13D5-37C5-795A3B854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6D6B-01B0-1CF6-3546-90B75A4D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9878-98FE-B360-A591-57BC6B10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1EAD1-BB21-D4C3-162B-933A87B5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4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0AB35-08E2-46AF-FA9A-8590788DD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59134-DBDA-3426-55A8-1850D3031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3F486-0454-6EF3-6919-75DF94C9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F1810-16E1-0B37-BE60-F66B14FE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DD87-5062-A7D2-EF97-07546D32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1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581E-D53E-0282-0F34-9D3BCA6A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87E6-0D64-5144-F6CA-A333ECD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02F85-78D0-47AC-EB7D-FB60C3A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B93EA-29B5-96A4-E8BE-CC3733F1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8F9B-D3B8-A3A1-E99E-93057397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3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806A-57D0-12EB-F9EE-EFBA7A29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B36D0-6EC9-5E72-C4D0-94192375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7A1EC-E156-2C62-9F96-4298D191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92EF-3F8C-9E22-0C61-C3C28496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C638-27B9-4E50-F8F5-FF90390D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7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B441-E6EA-C11C-807F-902709C8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0DE6-586B-534C-F76E-0A8B56728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9901B-8C76-9987-7768-4F80FE127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0EA62-2A8B-A864-5EB5-DA7BB294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8C8DC-FCAE-3A99-5E76-47C73C01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341F3-FB05-5862-174C-1045EE7A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6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BC6E-D83B-1D13-EE11-554066D2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9EEFB-6C75-B983-3719-627689F1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FA74F-658F-5A8F-C1FD-22E69FEEE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A9798-3C62-DE8B-C572-724B08C03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D4BE7-F5F8-CC83-0483-9FFE6F894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306AA-5F20-C83B-7545-2CE0CCCC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B2915-B7B1-0CBC-3A7E-3E93146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0E905-576F-C86B-F9CA-E09A3192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6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7061-6925-EFD5-125E-50DFD155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62968-40E7-E737-F81C-8AAC476F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C92AD-DD2C-467A-F4FE-9E0E1B18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41C47-E37D-AB43-C135-EA124692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1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9D719-0D76-4AE7-2A6B-2B0E5BA3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E3D55-EDEC-F894-510A-476A5156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31F9-8CD9-2EEA-CCFF-D233FB0B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CB55-5604-C44C-9AE5-82A01371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0647-6E67-B374-5302-10D6A8D17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693E9-7DEC-8EE2-9338-0C31769F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DE770-8A53-10D7-C23D-05602F7E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AF160-DCF4-5C32-8641-3DC26370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28E25-A4A8-8224-FC1C-070FE74B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9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DAD1-1410-7231-378D-ECCBDFEA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574D7-6472-9E8D-2A89-217A9E69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4F97C-7630-1838-2588-40421484C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3A58-14AA-8C91-3B18-11F1C7D3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929-9D06-48C3-B6BC-43B611DA8CB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66773-46F9-5E4C-1194-A2BB7D35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464C8-0624-D35B-6B95-194E8D8A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5ABC-A1A6-4CC5-A0BF-E24875A07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4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814DB-5E61-BC55-55AD-054D663B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BC554-F241-5F31-FA73-A67BD4F9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167C-5C78-FEE4-67E2-46D235DF7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6A24929-9D06-48C3-B6BC-43B611DA8CB7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81851-88AA-26F7-022C-9149F08D9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16298-861D-23E0-35D2-EFCD93A13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3F05ABC-A1A6-4CC5-A0BF-E24875A0788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26842-A163-D2CF-9A0A-6342953439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0188"/>
            <a:ext cx="3337396" cy="11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516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28230" cy="68783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26" y="1682620"/>
            <a:ext cx="9276957" cy="31324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br>
              <a:rPr lang="en-US" sz="3200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Systematic Observations Financing Facility </a:t>
            </a:r>
            <a:br>
              <a:rPr lang="en-US" sz="3200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to World Meteorological Congress</a:t>
            </a:r>
            <a:br>
              <a:rPr lang="en-US" sz="3200" b="1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Nineteenth Session </a:t>
            </a:r>
            <a:br>
              <a:rPr lang="de-DE" sz="4000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499868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24 May 2023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255AB5-54A7-433D-9A13-4EE4413541FF}"/>
              </a:ext>
            </a:extLst>
          </p:cNvPr>
          <p:cNvSpPr txBox="1">
            <a:spLocks/>
          </p:cNvSpPr>
          <p:nvPr/>
        </p:nvSpPr>
        <p:spPr>
          <a:xfrm>
            <a:off x="517493" y="4656243"/>
            <a:ext cx="8272105" cy="1241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dirty="0">
                <a:solidFill>
                  <a:srgbClr val="112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3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Secretariat</a:t>
            </a:r>
            <a:endParaRPr lang="de-DE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97C4C7-82B3-7190-E882-15F6C60C6B2E}"/>
              </a:ext>
            </a:extLst>
          </p:cNvPr>
          <p:cNvCxnSpPr>
            <a:cxnSpLocks/>
          </p:cNvCxnSpPr>
          <p:nvPr/>
        </p:nvCxnSpPr>
        <p:spPr>
          <a:xfrm>
            <a:off x="615779" y="1724136"/>
            <a:ext cx="3311611" cy="0"/>
          </a:xfrm>
          <a:prstGeom prst="line">
            <a:avLst/>
          </a:prstGeom>
          <a:ln w="25400">
            <a:solidFill>
              <a:srgbClr val="102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0CD3C2-AB62-C850-B14F-FDD4710910C3}"/>
              </a:ext>
            </a:extLst>
          </p:cNvPr>
          <p:cNvCxnSpPr>
            <a:cxnSpLocks/>
          </p:cNvCxnSpPr>
          <p:nvPr/>
        </p:nvCxnSpPr>
        <p:spPr>
          <a:xfrm>
            <a:off x="615779" y="5147770"/>
            <a:ext cx="3311611" cy="0"/>
          </a:xfrm>
          <a:prstGeom prst="line">
            <a:avLst/>
          </a:prstGeom>
          <a:ln w="25400">
            <a:solidFill>
              <a:srgbClr val="102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C2050D-D8CE-6363-0211-88A8455A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 </a:t>
            </a:r>
            <a:r>
              <a:rPr lang="en-CH" sz="4000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br>
              <a:rPr lang="en-US" sz="4000" dirty="0"/>
            </a:br>
            <a:r>
              <a:rPr lang="en-US" sz="4000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WMO Ext-Congress Resolution 3</a:t>
            </a:r>
            <a:endParaRPr lang="en-CH" sz="3600" dirty="0">
              <a:solidFill>
                <a:srgbClr val="2451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AC93C-F5AC-4F06-DCF9-95BB3CDE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06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endParaRPr lang="en-GB" sz="1800" b="1" i="1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b="1" dirty="0">
                <a:solidFill>
                  <a:srgbClr val="009999"/>
                </a:solidFill>
              </a:rPr>
              <a:t>Decides</a:t>
            </a:r>
            <a:r>
              <a:rPr lang="en-GB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endorse the establishment of SOFF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b="1" dirty="0">
                <a:solidFill>
                  <a:srgbClr val="009999"/>
                </a:solidFill>
              </a:rPr>
              <a:t>Requests Secretary-General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 collaboration with UNDP, UNEP, UNMPTF to pursue creation of SOFF as a UN Fund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and WMO Members, in collaboration with partners, to mobilize resources to allow SOFF to commence operations in 2022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b="1" dirty="0">
                <a:solidFill>
                  <a:srgbClr val="009999"/>
                </a:solidFill>
              </a:rPr>
              <a:t>Urges Members who have the capacity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dirty="0"/>
              <a:t>t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 financially contribute to the SOFF UN Fund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dirty="0"/>
              <a:t>p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rovide peer-to-peer support technical advisory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dirty="0"/>
              <a:t>p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rovide any other form of support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b="1" dirty="0">
                <a:solidFill>
                  <a:srgbClr val="009999"/>
                </a:solidFill>
              </a:rPr>
              <a:t>Urges Members who qualify as beneficiaries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to take advantage of SOFF to achieve sustained GBON compliance</a:t>
            </a:r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A19A8-7BC6-B0A6-0E08-C5521C445120}"/>
              </a:ext>
            </a:extLst>
          </p:cNvPr>
          <p:cNvSpPr txBox="1"/>
          <p:nvPr/>
        </p:nvSpPr>
        <p:spPr>
          <a:xfrm>
            <a:off x="838199" y="1618369"/>
            <a:ext cx="8681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SOFF: Supporting Members in the implementation of GBON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8003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B6BD-D4F9-6154-FA33-9557A27A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64"/>
            <a:ext cx="7772400" cy="1325563"/>
          </a:xfrm>
        </p:spPr>
        <p:txBody>
          <a:bodyPr/>
          <a:lstStyle/>
          <a:p>
            <a:r>
              <a:rPr lang="en-CH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05A32-0E38-E768-F39D-8504B66A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42"/>
            <a:ext cx="10515600" cy="5000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UN Fund is operational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– opened doors for business in July 2022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CH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 countries </a:t>
            </a:r>
            <a:r>
              <a:rPr lang="en-CH" dirty="0">
                <a:latin typeface="Segoe UI" panose="020B0502040204020203" pitchFamily="34" charset="0"/>
                <a:cs typeface="Segoe UI" panose="020B0502040204020203" pitchFamily="34" charset="0"/>
              </a:rPr>
              <a:t>receiving or getting ready to receive SOFF support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20+ countries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SOFF support in preparation</a:t>
            </a:r>
            <a:r>
              <a:rPr lang="en-US" dirty="0"/>
              <a:t>, many more countries requested </a:t>
            </a:r>
            <a:r>
              <a:rPr lang="en-US"/>
              <a:t>support including </a:t>
            </a:r>
            <a:r>
              <a:rPr lang="en-US" dirty="0"/>
              <a:t>RA I decision, RA IV Central </a:t>
            </a:r>
            <a:r>
              <a:rPr lang="en-US"/>
              <a:t>American request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CH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CH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H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 </a:t>
            </a:r>
            <a:r>
              <a:rPr lang="en-CH" dirty="0">
                <a:latin typeface="Segoe UI" panose="020B0502040204020203" pitchFamily="34" charset="0"/>
                <a:cs typeface="Segoe UI" panose="020B0502040204020203" pitchFamily="34" charset="0"/>
              </a:rPr>
              <a:t>working on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SOFF </a:t>
            </a:r>
            <a:r>
              <a:rPr lang="en-CH" dirty="0"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in a coordinated manner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15+ Steering Committee Members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– SOFF decision making. WMO co-chair. Members include funders, AOSIS, LDC Group, CREWS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15+ Advisory Board Members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SOFF strategy and operational advice. UNDP &amp; UNEP co-chairs. Members include ECMWF, multilateral climate funds, UNDRR, HMEI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35+ Operational partners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– delivering SOFF support: peer advisors (WMO Members) and Implementing Entities (World Bank, regional development banks, UNDP, UNEP, WFP)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CH" b="1" dirty="0">
                <a:latin typeface="Segoe UI" panose="020B0502040204020203" pitchFamily="34" charset="0"/>
                <a:cs typeface="Segoe UI" panose="020B0502040204020203" pitchFamily="34" charset="0"/>
              </a:rPr>
              <a:t>WMO Technical Authority 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CH" b="1" dirty="0">
                <a:latin typeface="Segoe UI" panose="020B0502040204020203" pitchFamily="34" charset="0"/>
                <a:cs typeface="Segoe UI" panose="020B0502040204020203" pitchFamily="34" charset="0"/>
              </a:rPr>
              <a:t>UNMPTF Office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SOFF Secretariat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D1FD-0233-CA0F-F60B-44FC6A90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fundraising</a:t>
            </a:r>
            <a:endParaRPr lang="en-CH" b="1" dirty="0">
              <a:solidFill>
                <a:srgbClr val="2451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5422-F519-E5C8-D525-4C55126B3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CH" sz="5100" b="1" dirty="0">
                <a:solidFill>
                  <a:srgbClr val="009999"/>
                </a:solidFill>
              </a:rPr>
              <a:t>USD 65+</a:t>
            </a:r>
            <a:r>
              <a:rPr lang="en-US" sz="5100" b="1" dirty="0">
                <a:solidFill>
                  <a:srgbClr val="009999"/>
                </a:solidFill>
              </a:rPr>
              <a:t>million</a:t>
            </a:r>
            <a:r>
              <a:rPr lang="en-CH" sz="5100" b="1" dirty="0">
                <a:solidFill>
                  <a:srgbClr val="009999"/>
                </a:solidFill>
              </a:rPr>
              <a:t> mobilized</a:t>
            </a:r>
            <a:r>
              <a:rPr lang="en-US" sz="5100" b="1" dirty="0">
                <a:solidFill>
                  <a:srgbClr val="009999"/>
                </a:solidFill>
              </a:rPr>
              <a:t> </a:t>
            </a:r>
            <a:br>
              <a:rPr lang="en-US" sz="5100" b="1" dirty="0">
                <a:solidFill>
                  <a:srgbClr val="009999"/>
                </a:solidFill>
              </a:rPr>
            </a:br>
            <a:r>
              <a:rPr lang="en-US" sz="5100" b="1" dirty="0">
                <a:solidFill>
                  <a:srgbClr val="009999"/>
                </a:solidFill>
              </a:rPr>
              <a:t>from 10 funders</a:t>
            </a:r>
            <a:r>
              <a:rPr lang="en-CH" sz="5100" b="1" dirty="0">
                <a:solidFill>
                  <a:srgbClr val="009999"/>
                </a:solidFill>
              </a:rPr>
              <a:t> </a:t>
            </a:r>
            <a:r>
              <a:rPr lang="en-CH" sz="50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initial capitalization secured for early </a:t>
            </a:r>
            <a:r>
              <a:rPr lang="en-CH" sz="5000" dirty="0">
                <a:latin typeface="Segoe UI" panose="020B0502040204020203" pitchFamily="34" charset="0"/>
                <a:cs typeface="Segoe UI" panose="020B0502040204020203" pitchFamily="34" charset="0"/>
              </a:rPr>
              <a:t>operations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en-CH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funder</a:t>
            </a:r>
            <a:r>
              <a:rPr lang="en-US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CH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H" sz="5100" dirty="0">
                <a:latin typeface="Segoe UI" panose="020B0502040204020203" pitchFamily="34" charset="0"/>
                <a:cs typeface="Segoe UI" panose="020B0502040204020203" pitchFamily="34" charset="0"/>
              </a:rPr>
              <a:t>with new or increased funding </a:t>
            </a:r>
            <a:r>
              <a:rPr lang="en-US" sz="5100" dirty="0">
                <a:latin typeface="Segoe UI" panose="020B0502040204020203" pitchFamily="34" charset="0"/>
                <a:cs typeface="Segoe UI" panose="020B0502040204020203" pitchFamily="34" charset="0"/>
              </a:rPr>
              <a:t>envisioned </a:t>
            </a:r>
            <a:r>
              <a:rPr lang="en-CH" sz="5100" dirty="0">
                <a:latin typeface="Segoe UI" panose="020B0502040204020203" pitchFamily="34" charset="0"/>
                <a:cs typeface="Segoe UI" panose="020B0502040204020203" pitchFamily="34" charset="0"/>
              </a:rPr>
              <a:t>by COP28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CH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USD 200 </a:t>
            </a:r>
            <a:r>
              <a:rPr lang="en-US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million t</a:t>
            </a:r>
            <a:r>
              <a:rPr lang="en-CH" sz="5100" b="1" dirty="0" err="1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arget</a:t>
            </a:r>
            <a:r>
              <a:rPr lang="en-CH" sz="51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the first three years </a:t>
            </a:r>
            <a:r>
              <a:rPr lang="en-CH" sz="5100" dirty="0">
                <a:latin typeface="Segoe UI" panose="020B0502040204020203" pitchFamily="34" charset="0"/>
                <a:cs typeface="Segoe UI" panose="020B0502040204020203" pitchFamily="34" charset="0"/>
              </a:rPr>
              <a:t>of SOFF implementation. </a:t>
            </a:r>
            <a:endParaRPr lang="en-CH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7FEAFB-B820-C667-5DA5-F7A8C6DBF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35589"/>
              </p:ext>
            </p:extLst>
          </p:nvPr>
        </p:nvGraphicFramePr>
        <p:xfrm>
          <a:off x="7312315" y="1825625"/>
          <a:ext cx="3510174" cy="4178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174">
                  <a:extLst>
                    <a:ext uri="{9D8B030D-6E8A-4147-A177-3AD203B41FA5}">
                      <a16:colId xmlns:a16="http://schemas.microsoft.com/office/drawing/2014/main" val="1318365929"/>
                    </a:ext>
                  </a:extLst>
                </a:gridCol>
              </a:tblGrid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H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SOFF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initial funders</a:t>
                      </a:r>
                      <a:endParaRPr lang="en-CH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53946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Austria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83306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Denmark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98415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Finland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742007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Iceland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872165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Ireland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887615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Netherlands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059061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Nordic Development Fund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985663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Norway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460154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Spain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103633"/>
                  </a:ext>
                </a:extLst>
              </a:tr>
              <a:tr h="35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United States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05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04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D4D8-83C7-91EC-414F-BDC12DB9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43"/>
            <a:ext cx="7772400" cy="1325563"/>
          </a:xfrm>
        </p:spPr>
        <p:txBody>
          <a:bodyPr>
            <a:noAutofit/>
          </a:bodyPr>
          <a:lstStyle/>
          <a:p>
            <a:r>
              <a:rPr lang="en-CH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</a:t>
            </a:r>
            <a:r>
              <a:rPr lang="en-US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further </a:t>
            </a:r>
            <a:r>
              <a:rPr lang="en-CH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accelerated implementation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6783E-0992-D12D-BEDA-3117A550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1" y="168667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60+ countries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undertaking the SOFF Readiness phase (GBON gap analysis and national contribution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plan, Country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Hydromet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Diagnostics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) by the end of 2023 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EW4All initial priority countries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expected to be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covered by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June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10+ countries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expected to receive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SOFF I</a:t>
            </a:r>
            <a:r>
              <a:rPr lang="en-CH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nvestment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phase support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by the end of 2023 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investment approach: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focused on GBON compliance results with flexibility and ease of access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SOFF funding to be complemented with resources from Implementing Entities for activities in latter part of value chain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</a:rPr>
              <a:t>5th SOFF Steering Committee 20-21 June Copenhagen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SOFF decisions  and visibility</a:t>
            </a:r>
          </a:p>
        </p:txBody>
      </p:sp>
    </p:spTree>
    <p:extLst>
      <p:ext uri="{BB962C8B-B14F-4D97-AF65-F5344CB8AC3E}">
        <p14:creationId xmlns:p14="http://schemas.microsoft.com/office/powerpoint/2010/main" val="206201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6293-E045-C39F-DE58-DEA08A6A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within the climate finance architecture  </a:t>
            </a:r>
            <a:endParaRPr lang="en-CH" b="1" dirty="0">
              <a:solidFill>
                <a:srgbClr val="2451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AC10C-50F7-C245-678C-8D1874C9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99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</a:t>
            </a: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a 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dedicated </a:t>
            </a: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fund</a:t>
            </a: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focused on GBON and long-term vision on systematic observation 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 </a:t>
            </a:r>
            <a:r>
              <a:rPr lang="en-US" sz="2400" b="1" dirty="0">
                <a:solidFill>
                  <a:srgbClr val="009999"/>
                </a:solidFill>
              </a:rPr>
              <a:t>is a</a:t>
            </a:r>
            <a:r>
              <a:rPr lang="en-CH" sz="2400" b="1" dirty="0">
                <a:solidFill>
                  <a:srgbClr val="009999"/>
                </a:solidFill>
              </a:rPr>
              <a:t> </a:t>
            </a:r>
            <a:r>
              <a:rPr lang="en-US" sz="2400" b="1" dirty="0">
                <a:solidFill>
                  <a:srgbClr val="009999"/>
                </a:solidFill>
              </a:rPr>
              <a:t>foundational element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delivery mechanism for the 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400" b="1" dirty="0" err="1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arly</a:t>
            </a: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Warnings for All initiative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c</a:t>
            </a:r>
            <a:r>
              <a:rPr lang="en-CH" sz="2400" b="1" dirty="0" err="1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ollaboration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notes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with major climate funds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to crowd in additional resources for latter part of value chain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: GCF, Adaptation Fund, GEF, C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limate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Investment Funds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 and CREWS. Focus on complementarity, accountability and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SOFF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technical competence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</a:t>
            </a: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expansion: </a:t>
            </a:r>
            <a:r>
              <a:rPr lang="en-US" sz="2400" dirty="0"/>
              <a:t>keeping f</a:t>
            </a:r>
            <a:r>
              <a:rPr lang="en-CH" sz="2400" dirty="0" err="1"/>
              <a:t>ocus</a:t>
            </a:r>
            <a:r>
              <a:rPr lang="en-CH" sz="2400" dirty="0"/>
              <a:t>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on SIDS and LDCs but recognizing the remaining and increasing challenges in MICs</a:t>
            </a:r>
          </a:p>
        </p:txBody>
      </p:sp>
    </p:spTree>
    <p:extLst>
      <p:ext uri="{BB962C8B-B14F-4D97-AF65-F5344CB8AC3E}">
        <p14:creationId xmlns:p14="http://schemas.microsoft.com/office/powerpoint/2010/main" val="278720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E5CD-05D3-E958-60B3-A6B4D24B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SOFF: WMO Members supporting Members</a:t>
            </a:r>
            <a:endParaRPr lang="en-CH" sz="2800" dirty="0">
              <a:solidFill>
                <a:srgbClr val="2451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25EBE-6CEA-B0D4-247F-DBC43B77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5361"/>
            <a:ext cx="10515600" cy="405160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Members as initial SOFF funders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Austria, Denmark, Finland, Iceland, Ireland, Netherlands, Norway, Spain, United States of America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Members as SOFF peer advisors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Argentina, Australia, Austria, China, Colombia, Denmark, Egypt, Fiji, Finland, Germany, Iceland, </a:t>
            </a:r>
            <a:r>
              <a:rPr lang="en-US" sz="2400" dirty="0"/>
              <a:t>India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Indonesia, Ireland, Morocco, Netherlands, New Zealand, Nigeria, Norway, Portugal, South Africa, Spain, Sweden, Switzerland, Tanzania,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Türkiye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United Kingdom</a:t>
            </a:r>
            <a:endParaRPr lang="en-CH" sz="2400" b="1" dirty="0">
              <a:solidFill>
                <a:srgbClr val="0099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Members providing </a:t>
            </a: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to the SOFF Secretariat</a:t>
            </a:r>
            <a:r>
              <a:rPr lang="en-CH" sz="2400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/>
              <a:t>Republic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Korea, Switzerland, Spain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60+ Members receiving support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2023</a:t>
            </a:r>
            <a:endParaRPr lang="en-CH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CH" sz="2400" b="1" dirty="0">
                <a:solidFill>
                  <a:srgbClr val="0099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WMO Secretariat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(WIGOS Branch) acts </a:t>
            </a:r>
            <a:r>
              <a:rPr lang="en-CH" sz="2400" dirty="0">
                <a:latin typeface="Segoe UI" panose="020B0502040204020203" pitchFamily="34" charset="0"/>
                <a:cs typeface="Segoe UI" panose="020B0502040204020203" pitchFamily="34" charset="0"/>
              </a:rPr>
              <a:t>as SOFF Technical Authority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05AFD-7915-48A4-DE72-E48BCC5383AC}"/>
              </a:ext>
            </a:extLst>
          </p:cNvPr>
          <p:cNvSpPr txBox="1"/>
          <p:nvPr/>
        </p:nvSpPr>
        <p:spPr>
          <a:xfrm>
            <a:off x="838200" y="1456293"/>
            <a:ext cx="8681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451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100 Members already engaged in SOFF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8238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88D738-0D0E-C191-9103-B71D8F658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" y="187455"/>
            <a:ext cx="7772400" cy="2258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4AA07-2DBC-6A2B-740C-2DC17755B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52072" r="23567" b="25946"/>
          <a:stretch/>
        </p:blipFill>
        <p:spPr>
          <a:xfrm>
            <a:off x="790833" y="3001649"/>
            <a:ext cx="5148818" cy="2458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7537E-8FEF-8235-91C4-E0A8EE464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1" t="78921" r="9967" b="9195"/>
          <a:stretch/>
        </p:blipFill>
        <p:spPr>
          <a:xfrm>
            <a:off x="8452022" y="2992622"/>
            <a:ext cx="2615512" cy="24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524a4b-706c-4f01-afc3-358812d8a041">
      <UserInfo>
        <DisplayName>Mario Peiro Espi</DisplayName>
        <AccountId>20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ABBE40-0A36-4D07-9179-8F26E1EA1A4B}"/>
</file>

<file path=customXml/itemProps2.xml><?xml version="1.0" encoding="utf-8"?>
<ds:datastoreItem xmlns:ds="http://schemas.openxmlformats.org/officeDocument/2006/customXml" ds:itemID="{FCDE6EF0-F39A-4EDC-B147-C008C17A8212}">
  <ds:schemaRefs>
    <ds:schemaRef ds:uri="http://www.w3.org/XML/1998/namespace"/>
    <ds:schemaRef ds:uri="ce21bc6c-711a-4065-a01c-a8f0e29e3ad8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679bf0f-1d7e-438f-afa5-6ebf1e20f9b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A0D4BC-E4D1-4DB1-A192-D84BA60803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Widescreen</PresentationFormat>
  <Paragraphs>66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</vt:lpstr>
      <vt:lpstr>Office Theme</vt:lpstr>
      <vt:lpstr> Systematic Observations Financing Facility   Update to World Meteorological Congress Nineteenth Session  </vt:lpstr>
      <vt:lpstr>October 2021 WMO Ext-Congress Resolution 3</vt:lpstr>
      <vt:lpstr>SOFF today </vt:lpstr>
      <vt:lpstr>SOFF fundraising</vt:lpstr>
      <vt:lpstr>SOFF further accelerated implementation </vt:lpstr>
      <vt:lpstr>SOFF within the climate finance architecture  </vt:lpstr>
      <vt:lpstr>SOFF: WMO Members supporting Members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Session on EW4ALL for HMEI  Systematic Observations Financing Facility</dc:title>
  <dc:creator>Serena Odianose</dc:creator>
  <cp:lastModifiedBy>Markus Repnik</cp:lastModifiedBy>
  <cp:revision>16</cp:revision>
  <cp:lastPrinted>2023-05-23T10:45:31Z</cp:lastPrinted>
  <dcterms:created xsi:type="dcterms:W3CDTF">2023-04-20T12:37:20Z</dcterms:created>
  <dcterms:modified xsi:type="dcterms:W3CDTF">2023-05-23T14:20:16Z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